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8" r:id="rId4"/>
    <p:sldMasterId id="2147483648" r:id="rId5"/>
  </p:sldMasterIdLst>
  <p:notesMasterIdLst>
    <p:notesMasterId r:id="rId25"/>
  </p:notesMasterIdLst>
  <p:sldIdLst>
    <p:sldId id="256" r:id="rId6"/>
    <p:sldId id="257" r:id="rId7"/>
    <p:sldId id="258" r:id="rId8"/>
    <p:sldId id="259" r:id="rId9"/>
    <p:sldId id="260" r:id="rId10"/>
    <p:sldId id="262" r:id="rId11"/>
    <p:sldId id="261" r:id="rId12"/>
    <p:sldId id="263" r:id="rId13"/>
    <p:sldId id="274" r:id="rId14"/>
    <p:sldId id="266" r:id="rId15"/>
    <p:sldId id="265" r:id="rId16"/>
    <p:sldId id="272" r:id="rId17"/>
    <p:sldId id="267" r:id="rId18"/>
    <p:sldId id="268" r:id="rId19"/>
    <p:sldId id="271" r:id="rId20"/>
    <p:sldId id="269" r:id="rId21"/>
    <p:sldId id="270" r:id="rId22"/>
    <p:sldId id="264" r:id="rId23"/>
    <p:sldId id="273" r:id="rId24"/>
  </p:sldIdLst>
  <p:sldSz cx="12192000" cy="6858000"/>
  <p:notesSz cx="6858000" cy="914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ehemiah Myers" initials="NM" lastIdx="2" clrIdx="0">
    <p:extLst>
      <p:ext uri="{19B8F6BF-5375-455C-9EA6-DF929625EA0E}">
        <p15:presenceInfo xmlns:p15="http://schemas.microsoft.com/office/powerpoint/2012/main" userId="S::z1765058@students.niu.edu::3ae9bdd0-a9cd-4764-9b08-69bf7cf06d72" providerId="AD"/>
      </p:ext>
    </p:extLst>
  </p:cmAuthor>
  <p:cmAuthor id="2" name="Robert Leadingham" initials="RL" lastIdx="2" clrIdx="1">
    <p:extLst>
      <p:ext uri="{19B8F6BF-5375-455C-9EA6-DF929625EA0E}">
        <p15:presenceInfo xmlns:p15="http://schemas.microsoft.com/office/powerpoint/2012/main" userId="S::z1787335@students.niu.edu::529b1f9f-b013-4169-848c-0315fca115dd" providerId="AD"/>
      </p:ext>
    </p:extLst>
  </p:cmAuthor>
  <p:cmAuthor id="3" name="OMER BIN ALI BAJUBAIR" initials="OBAB" lastIdx="2" clrIdx="2">
    <p:extLst>
      <p:ext uri="{19B8F6BF-5375-455C-9EA6-DF929625EA0E}">
        <p15:presenceInfo xmlns:p15="http://schemas.microsoft.com/office/powerpoint/2012/main" userId="S::Z1905006@students.niu.edu::60bd89f8-5d6e-4a9f-88ff-1b1ab4c12753" providerId="AD"/>
      </p:ext>
    </p:extLst>
  </p:cmAuthor>
  <p:cmAuthor id="4" name="moyeed95@outlook.com" initials="m" lastIdx="2" clrIdx="3">
    <p:extLst>
      <p:ext uri="{19B8F6BF-5375-455C-9EA6-DF929625EA0E}">
        <p15:presenceInfo xmlns:p15="http://schemas.microsoft.com/office/powerpoint/2012/main" userId="2fea0d531f9f2b6e" providerId="Windows Live"/>
      </p:ext>
    </p:extLst>
  </p:cmAuthor>
  <p:cmAuthor id="5" name="Abdul Moyeed Mohammed" initials="AMM" lastIdx="1" clrIdx="4">
    <p:extLst>
      <p:ext uri="{19B8F6BF-5375-455C-9EA6-DF929625EA0E}">
        <p15:presenceInfo xmlns:p15="http://schemas.microsoft.com/office/powerpoint/2012/main" userId="Abdul Moyeed Mohammed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D414ED9-E957-65F0-D6FC-4D180B2D4783}" v="202" dt="2022-04-20T01:45:40.958"/>
    <p1510:client id="{ADA34640-F285-41AF-BA45-43B099F80977}" v="1" dt="2021-10-21T23:03:59.106"/>
    <p1510:client id="{C9D5A08E-BC46-4B62-BE53-83C1C10F50B4}" v="6" dt="2022-04-20T02:07:21.685"/>
    <p1510:client id="{F4D8B3AB-A0E6-1018-62A2-7A8C38613BEF}" v="77" dt="2022-05-03T07:58:32.469"/>
    <p1510:client id="{FB29A1C6-87D8-2391-283A-BA0AFF8DF90C}" v="507" dt="2022-04-19T11:19:52.55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82B047A-DE01-40DB-A8E8-9CA5FCF7505D}" type="doc">
      <dgm:prSet loTypeId="urn:microsoft.com/office/officeart/2005/8/layout/process4" loCatId="process" qsTypeId="urn:microsoft.com/office/officeart/2005/8/quickstyle/simple2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2B3619CC-0424-4660-8525-8B49B1B2A5E7}">
      <dgm:prSet/>
      <dgm:spPr/>
      <dgm:t>
        <a:bodyPr/>
        <a:lstStyle/>
        <a:p>
          <a:r>
            <a:rPr lang="en-US" b="1"/>
            <a:t>NIU PATHFINDER</a:t>
          </a:r>
          <a:endParaRPr lang="en-US"/>
        </a:p>
      </dgm:t>
    </dgm:pt>
    <dgm:pt modelId="{4967B896-1EC5-438D-8D68-D324642FC293}" type="parTrans" cxnId="{78428C49-9DF7-46DD-BFDA-6A32AFB568AB}">
      <dgm:prSet/>
      <dgm:spPr/>
      <dgm:t>
        <a:bodyPr/>
        <a:lstStyle/>
        <a:p>
          <a:endParaRPr lang="en-US"/>
        </a:p>
      </dgm:t>
    </dgm:pt>
    <dgm:pt modelId="{0120F6F2-EAAC-41F6-9597-0FB05DFC95CB}" type="sibTrans" cxnId="{78428C49-9DF7-46DD-BFDA-6A32AFB568AB}">
      <dgm:prSet/>
      <dgm:spPr/>
      <dgm:t>
        <a:bodyPr/>
        <a:lstStyle/>
        <a:p>
          <a:endParaRPr lang="en-US"/>
        </a:p>
      </dgm:t>
    </dgm:pt>
    <dgm:pt modelId="{35C13F48-E890-4E20-A792-EC59140EC037}">
      <dgm:prSet/>
      <dgm:spPr/>
      <dgm:t>
        <a:bodyPr/>
        <a:lstStyle/>
        <a:p>
          <a:r>
            <a:rPr lang="en-US"/>
            <a:t>Help students studying in NIU Computer Science building to find the fastest and shortest path between the source ( Computer Science Building) to famous eateries and recreational spots in Dekalb which is the destination target.</a:t>
          </a:r>
        </a:p>
      </dgm:t>
    </dgm:pt>
    <dgm:pt modelId="{E70062C5-D741-483E-A1C2-C032961FD3FA}" type="parTrans" cxnId="{24410C0B-5F17-4900-868D-C9A8A5C1BDCD}">
      <dgm:prSet/>
      <dgm:spPr/>
      <dgm:t>
        <a:bodyPr/>
        <a:lstStyle/>
        <a:p>
          <a:endParaRPr lang="en-US"/>
        </a:p>
      </dgm:t>
    </dgm:pt>
    <dgm:pt modelId="{437F5CE6-7406-4CB1-A7C3-576CC8BF1E2E}" type="sibTrans" cxnId="{24410C0B-5F17-4900-868D-C9A8A5C1BDCD}">
      <dgm:prSet/>
      <dgm:spPr/>
      <dgm:t>
        <a:bodyPr/>
        <a:lstStyle/>
        <a:p>
          <a:endParaRPr lang="en-US"/>
        </a:p>
      </dgm:t>
    </dgm:pt>
    <dgm:pt modelId="{0F8C5415-2261-474B-A795-DC1293F01EA0}" type="pres">
      <dgm:prSet presAssocID="{882B047A-DE01-40DB-A8E8-9CA5FCF7505D}" presName="Name0" presStyleCnt="0">
        <dgm:presLayoutVars>
          <dgm:dir/>
          <dgm:animLvl val="lvl"/>
          <dgm:resizeHandles val="exact"/>
        </dgm:presLayoutVars>
      </dgm:prSet>
      <dgm:spPr/>
    </dgm:pt>
    <dgm:pt modelId="{C87FF0E4-D29D-46E0-9FEF-EE6847B25AD4}" type="pres">
      <dgm:prSet presAssocID="{35C13F48-E890-4E20-A792-EC59140EC037}" presName="boxAndChildren" presStyleCnt="0"/>
      <dgm:spPr/>
    </dgm:pt>
    <dgm:pt modelId="{77158F2B-1DB7-48DB-8F38-94A1A04C30D3}" type="pres">
      <dgm:prSet presAssocID="{35C13F48-E890-4E20-A792-EC59140EC037}" presName="parentTextBox" presStyleLbl="node1" presStyleIdx="0" presStyleCnt="2"/>
      <dgm:spPr/>
    </dgm:pt>
    <dgm:pt modelId="{26455A7C-CAD2-4C95-AB92-D16015724DC2}" type="pres">
      <dgm:prSet presAssocID="{0120F6F2-EAAC-41F6-9597-0FB05DFC95CB}" presName="sp" presStyleCnt="0"/>
      <dgm:spPr/>
    </dgm:pt>
    <dgm:pt modelId="{383537F4-0684-4BA5-9553-C339F0E7C9BE}" type="pres">
      <dgm:prSet presAssocID="{2B3619CC-0424-4660-8525-8B49B1B2A5E7}" presName="arrowAndChildren" presStyleCnt="0"/>
      <dgm:spPr/>
    </dgm:pt>
    <dgm:pt modelId="{923513E2-B877-4C69-BC83-26EC2977C7FB}" type="pres">
      <dgm:prSet presAssocID="{2B3619CC-0424-4660-8525-8B49B1B2A5E7}" presName="parentTextArrow" presStyleLbl="node1" presStyleIdx="1" presStyleCnt="2"/>
      <dgm:spPr/>
    </dgm:pt>
  </dgm:ptLst>
  <dgm:cxnLst>
    <dgm:cxn modelId="{24410C0B-5F17-4900-868D-C9A8A5C1BDCD}" srcId="{882B047A-DE01-40DB-A8E8-9CA5FCF7505D}" destId="{35C13F48-E890-4E20-A792-EC59140EC037}" srcOrd="1" destOrd="0" parTransId="{E70062C5-D741-483E-A1C2-C032961FD3FA}" sibTransId="{437F5CE6-7406-4CB1-A7C3-576CC8BF1E2E}"/>
    <dgm:cxn modelId="{78428C49-9DF7-46DD-BFDA-6A32AFB568AB}" srcId="{882B047A-DE01-40DB-A8E8-9CA5FCF7505D}" destId="{2B3619CC-0424-4660-8525-8B49B1B2A5E7}" srcOrd="0" destOrd="0" parTransId="{4967B896-1EC5-438D-8D68-D324642FC293}" sibTransId="{0120F6F2-EAAC-41F6-9597-0FB05DFC95CB}"/>
    <dgm:cxn modelId="{33742E6D-27FD-4324-9952-8B4DF132A16F}" type="presOf" srcId="{35C13F48-E890-4E20-A792-EC59140EC037}" destId="{77158F2B-1DB7-48DB-8F38-94A1A04C30D3}" srcOrd="0" destOrd="0" presId="urn:microsoft.com/office/officeart/2005/8/layout/process4"/>
    <dgm:cxn modelId="{2A35B676-7800-4A49-B20A-C44489CCB9A7}" type="presOf" srcId="{882B047A-DE01-40DB-A8E8-9CA5FCF7505D}" destId="{0F8C5415-2261-474B-A795-DC1293F01EA0}" srcOrd="0" destOrd="0" presId="urn:microsoft.com/office/officeart/2005/8/layout/process4"/>
    <dgm:cxn modelId="{6FCFC9D6-79F4-4353-82DF-24C208D42685}" type="presOf" srcId="{2B3619CC-0424-4660-8525-8B49B1B2A5E7}" destId="{923513E2-B877-4C69-BC83-26EC2977C7FB}" srcOrd="0" destOrd="0" presId="urn:microsoft.com/office/officeart/2005/8/layout/process4"/>
    <dgm:cxn modelId="{0122AC1C-5708-49E2-838C-9B4558C53AAE}" type="presParOf" srcId="{0F8C5415-2261-474B-A795-DC1293F01EA0}" destId="{C87FF0E4-D29D-46E0-9FEF-EE6847B25AD4}" srcOrd="0" destOrd="0" presId="urn:microsoft.com/office/officeart/2005/8/layout/process4"/>
    <dgm:cxn modelId="{4862AA29-8AA4-47F1-8C5D-485DB76A23FF}" type="presParOf" srcId="{C87FF0E4-D29D-46E0-9FEF-EE6847B25AD4}" destId="{77158F2B-1DB7-48DB-8F38-94A1A04C30D3}" srcOrd="0" destOrd="0" presId="urn:microsoft.com/office/officeart/2005/8/layout/process4"/>
    <dgm:cxn modelId="{D018BE3B-63EE-4998-B3BB-5B661A655255}" type="presParOf" srcId="{0F8C5415-2261-474B-A795-DC1293F01EA0}" destId="{26455A7C-CAD2-4C95-AB92-D16015724DC2}" srcOrd="1" destOrd="0" presId="urn:microsoft.com/office/officeart/2005/8/layout/process4"/>
    <dgm:cxn modelId="{D2896EB9-3531-42AD-B413-87FC551602EA}" type="presParOf" srcId="{0F8C5415-2261-474B-A795-DC1293F01EA0}" destId="{383537F4-0684-4BA5-9553-C339F0E7C9BE}" srcOrd="2" destOrd="0" presId="urn:microsoft.com/office/officeart/2005/8/layout/process4"/>
    <dgm:cxn modelId="{F0BAD21A-7708-46EC-8BA3-22CEB9D51B9C}" type="presParOf" srcId="{383537F4-0684-4BA5-9553-C339F0E7C9BE}" destId="{923513E2-B877-4C69-BC83-26EC2977C7FB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158F2B-1DB7-48DB-8F38-94A1A04C30D3}">
      <dsp:nvSpPr>
        <dsp:cNvPr id="0" name=""/>
        <dsp:cNvSpPr/>
      </dsp:nvSpPr>
      <dsp:spPr>
        <a:xfrm>
          <a:off x="0" y="2805434"/>
          <a:ext cx="10116458" cy="184066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84912" rIns="184912" bIns="184912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Help students studying in NIU Computer Science building to find the fastest and shortest path between the source ( Computer Science Building) to famous eateries and recreational spots in Dekalb which is the destination target.</a:t>
          </a:r>
        </a:p>
      </dsp:txBody>
      <dsp:txXfrm>
        <a:off x="0" y="2805434"/>
        <a:ext cx="10116458" cy="1840669"/>
      </dsp:txXfrm>
    </dsp:sp>
    <dsp:sp modelId="{923513E2-B877-4C69-BC83-26EC2977C7FB}">
      <dsp:nvSpPr>
        <dsp:cNvPr id="0" name=""/>
        <dsp:cNvSpPr/>
      </dsp:nvSpPr>
      <dsp:spPr>
        <a:xfrm rot="10800000">
          <a:off x="0" y="2096"/>
          <a:ext cx="10116458" cy="2830948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84912" rIns="184912" bIns="184912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1" kern="1200"/>
            <a:t>NIU PATHFINDER</a:t>
          </a:r>
          <a:endParaRPr lang="en-US" sz="2600" kern="1200"/>
        </a:p>
      </dsp:txBody>
      <dsp:txXfrm rot="10800000">
        <a:off x="0" y="2096"/>
        <a:ext cx="10116458" cy="183946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DF0FA8-3EB7-4813-A4FB-777B17823F82}" type="datetimeFigureOut">
              <a:rPr lang="en-US"/>
              <a:t>5/3/2022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F482EE-E9DF-4389-B74C-0CEE58627D58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2044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F482EE-E9DF-4389-B74C-0CEE58627D5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6327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BF22EF-CF13-4EA3-BA93-BBE40C15388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0211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6248400"/>
            <a:ext cx="12192000" cy="6096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0" y="1"/>
            <a:ext cx="12192000" cy="1194329"/>
          </a:xfrm>
          <a:prstGeom prst="rect">
            <a:avLst/>
          </a:prstGeom>
          <a:solidFill>
            <a:srgbClr val="C8102E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  <a:effectLst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12800" y="3733800"/>
            <a:ext cx="10566400" cy="1219200"/>
          </a:xfrm>
        </p:spPr>
        <p:txBody>
          <a:bodyPr anchor="b"/>
          <a:lstStyle>
            <a:lvl1pPr algn="ctr">
              <a:defRPr sz="3600">
                <a:solidFill>
                  <a:srgbClr val="C8102E"/>
                </a:solidFill>
              </a:defRPr>
            </a:lvl1pPr>
          </a:lstStyle>
          <a:p>
            <a:r>
              <a:rPr lang="en-US"/>
              <a:t>Click here to edit Master title style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272"/>
          <a:stretch/>
        </p:blipFill>
        <p:spPr>
          <a:xfrm>
            <a:off x="3896074" y="289525"/>
            <a:ext cx="4399853" cy="2682276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5600" y="5134240"/>
            <a:ext cx="8737600" cy="804862"/>
          </a:xfrm>
        </p:spPr>
        <p:txBody>
          <a:bodyPr>
            <a:normAutofit/>
          </a:bodyPr>
          <a:lstStyle>
            <a:lvl1pPr marL="0" indent="0" algn="ctr"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59529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2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, subhead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10"/>
          <p:cNvSpPr/>
          <p:nvPr/>
        </p:nvSpPr>
        <p:spPr>
          <a:xfrm>
            <a:off x="0" y="6248400"/>
            <a:ext cx="12192000" cy="60960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ffectLst>
            <a:outerShdw blurRad="50800" dist="38100" dir="16200000" rotWithShape="0">
              <a:srgbClr val="000000">
                <a:alpha val="40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6" name="Rectangle 14"/>
          <p:cNvSpPr/>
          <p:nvPr/>
        </p:nvSpPr>
        <p:spPr>
          <a:xfrm>
            <a:off x="0" y="0"/>
            <a:ext cx="12192000" cy="1219200"/>
          </a:xfrm>
          <a:prstGeom prst="rect">
            <a:avLst/>
          </a:prstGeom>
          <a:solidFill>
            <a:srgbClr val="C8102E"/>
          </a:solidFill>
          <a:ln w="12700">
            <a:miter lim="400000"/>
          </a:ln>
          <a:effectLst>
            <a:outerShdw blurRad="50800" dist="38100" dir="5400000" rotWithShape="0">
              <a:srgbClr val="000000">
                <a:alpha val="40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37" name="Picture 9" descr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9600" y="481998"/>
            <a:ext cx="904813" cy="1180958"/>
          </a:xfrm>
          <a:prstGeom prst="rect">
            <a:avLst/>
          </a:prstGeom>
          <a:ln w="12700">
            <a:miter lim="400000"/>
          </a:ln>
        </p:spPr>
      </p:pic>
      <p:sp>
        <p:nvSpPr>
          <p:cNvPr id="38" name="Title Text"/>
          <p:cNvSpPr txBox="1">
            <a:spLocks noGrp="1"/>
          </p:cNvSpPr>
          <p:nvPr>
            <p:ph type="title"/>
          </p:nvPr>
        </p:nvSpPr>
        <p:spPr>
          <a:xfrm>
            <a:off x="609600" y="152400"/>
            <a:ext cx="10058400" cy="9906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9" name="Body Level One…"/>
          <p:cNvSpPr txBox="1">
            <a:spLocks noGrp="1"/>
          </p:cNvSpPr>
          <p:nvPr>
            <p:ph type="body" idx="1"/>
          </p:nvPr>
        </p:nvSpPr>
        <p:spPr>
          <a:xfrm>
            <a:off x="609601" y="1905000"/>
            <a:ext cx="10138130" cy="411480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41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609600" y="1295400"/>
            <a:ext cx="10160000" cy="533400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b="1">
                <a:solidFill>
                  <a:srgbClr val="AF0000"/>
                </a:solidFill>
              </a:defRPr>
            </a:lvl1pPr>
          </a:lstStyle>
          <a:p>
            <a:r>
              <a:t>Sub-Header Text goes here</a:t>
            </a:r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10"/>
          <p:cNvSpPr/>
          <p:nvPr/>
        </p:nvSpPr>
        <p:spPr>
          <a:xfrm>
            <a:off x="0" y="6248400"/>
            <a:ext cx="12192000" cy="60960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ffectLst>
            <a:outerShdw blurRad="50800" dist="38100" dir="16200000" rotWithShape="0">
              <a:srgbClr val="000000">
                <a:alpha val="40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9" name="Rectangle 14"/>
          <p:cNvSpPr/>
          <p:nvPr/>
        </p:nvSpPr>
        <p:spPr>
          <a:xfrm>
            <a:off x="0" y="0"/>
            <a:ext cx="12192000" cy="1219200"/>
          </a:xfrm>
          <a:prstGeom prst="rect">
            <a:avLst/>
          </a:prstGeom>
          <a:solidFill>
            <a:srgbClr val="C8102E"/>
          </a:solidFill>
          <a:ln w="12700">
            <a:miter lim="400000"/>
          </a:ln>
          <a:effectLst>
            <a:outerShdw blurRad="50800" dist="38100" dir="5400000" rotWithShape="0">
              <a:srgbClr val="000000">
                <a:alpha val="40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50" name="Picture 9" descr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9600" y="481998"/>
            <a:ext cx="904813" cy="1180958"/>
          </a:xfrm>
          <a:prstGeom prst="rect">
            <a:avLst/>
          </a:prstGeom>
          <a:ln w="12700">
            <a:miter lim="400000"/>
          </a:ln>
        </p:spPr>
      </p:pic>
      <p:sp>
        <p:nvSpPr>
          <p:cNvPr id="51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609600" y="1295400"/>
            <a:ext cx="5384800" cy="4830764"/>
          </a:xfrm>
          <a:prstGeom prst="rect">
            <a:avLst/>
          </a:prstGeom>
        </p:spPr>
        <p:txBody>
          <a:bodyPr/>
          <a:lstStyle>
            <a:lvl2pPr marL="790575" indent="-333375"/>
            <a:lvl3pPr marL="1234439" indent="-320039"/>
            <a:lvl4pPr marL="1727200" indent="-355600"/>
            <a:lvl5pPr marL="2184400" indent="-355600"/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53" name="Title Text"/>
          <p:cNvSpPr txBox="1">
            <a:spLocks noGrp="1"/>
          </p:cNvSpPr>
          <p:nvPr>
            <p:ph type="title"/>
          </p:nvPr>
        </p:nvSpPr>
        <p:spPr>
          <a:xfrm>
            <a:off x="609600" y="152400"/>
            <a:ext cx="10058400" cy="9906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ctangle 10"/>
          <p:cNvSpPr/>
          <p:nvPr/>
        </p:nvSpPr>
        <p:spPr>
          <a:xfrm>
            <a:off x="0" y="6248400"/>
            <a:ext cx="12192000" cy="60960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ffectLst>
            <a:outerShdw blurRad="50800" dist="38100" dir="16200000" rotWithShape="0">
              <a:srgbClr val="000000">
                <a:alpha val="40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1" name="Rectangle 14"/>
          <p:cNvSpPr/>
          <p:nvPr/>
        </p:nvSpPr>
        <p:spPr>
          <a:xfrm>
            <a:off x="0" y="0"/>
            <a:ext cx="12192000" cy="1219200"/>
          </a:xfrm>
          <a:prstGeom prst="rect">
            <a:avLst/>
          </a:prstGeom>
          <a:solidFill>
            <a:srgbClr val="C8102E"/>
          </a:solidFill>
          <a:ln w="12700">
            <a:miter lim="400000"/>
          </a:ln>
          <a:effectLst>
            <a:outerShdw blurRad="50800" dist="38100" dir="5400000" rotWithShape="0">
              <a:srgbClr val="000000">
                <a:alpha val="40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62" name="Picture 9" descr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9600" y="481998"/>
            <a:ext cx="904813" cy="1180958"/>
          </a:xfrm>
          <a:prstGeom prst="rect">
            <a:avLst/>
          </a:prstGeom>
          <a:ln w="12700">
            <a:miter lim="400000"/>
          </a:ln>
        </p:spPr>
      </p:pic>
      <p:sp>
        <p:nvSpPr>
          <p:cNvPr id="6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09600" y="1295402"/>
            <a:ext cx="5384800" cy="2133600"/>
          </a:xfrm>
          <a:prstGeom prst="rect">
            <a:avLst/>
          </a:prstGeom>
        </p:spPr>
        <p:txBody>
          <a:bodyPr/>
          <a:lstStyle>
            <a:lvl2pPr marL="790575" indent="-333375"/>
            <a:lvl3pPr marL="1234439" indent="-320039"/>
            <a:lvl4pPr marL="1727200" indent="-355600"/>
            <a:lvl5pPr marL="2184400" indent="-355600"/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65" name="Title Text"/>
          <p:cNvSpPr txBox="1">
            <a:spLocks noGrp="1"/>
          </p:cNvSpPr>
          <p:nvPr>
            <p:ph type="title"/>
          </p:nvPr>
        </p:nvSpPr>
        <p:spPr>
          <a:xfrm>
            <a:off x="609600" y="152400"/>
            <a:ext cx="10058400" cy="9906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ectangle 10"/>
          <p:cNvSpPr/>
          <p:nvPr/>
        </p:nvSpPr>
        <p:spPr>
          <a:xfrm>
            <a:off x="0" y="6248400"/>
            <a:ext cx="12192000" cy="60960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ffectLst>
            <a:outerShdw blurRad="50800" dist="38100" dir="16200000" rotWithShape="0">
              <a:srgbClr val="000000">
                <a:alpha val="40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3" name="Rectangle 14"/>
          <p:cNvSpPr/>
          <p:nvPr/>
        </p:nvSpPr>
        <p:spPr>
          <a:xfrm>
            <a:off x="0" y="0"/>
            <a:ext cx="12192000" cy="1219200"/>
          </a:xfrm>
          <a:prstGeom prst="rect">
            <a:avLst/>
          </a:prstGeom>
          <a:solidFill>
            <a:srgbClr val="C8102E"/>
          </a:solidFill>
          <a:ln w="12700">
            <a:miter lim="400000"/>
          </a:ln>
          <a:effectLst>
            <a:outerShdw blurRad="50800" dist="38100" dir="5400000" rotWithShape="0">
              <a:srgbClr val="000000">
                <a:alpha val="40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74" name="Picture 9" descr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9600" y="481998"/>
            <a:ext cx="904813" cy="1180958"/>
          </a:xfrm>
          <a:prstGeom prst="rect">
            <a:avLst/>
          </a:prstGeom>
          <a:ln w="12700">
            <a:miter lim="400000"/>
          </a:ln>
        </p:spPr>
      </p:pic>
      <p:sp>
        <p:nvSpPr>
          <p:cNvPr id="75" name="Title Text"/>
          <p:cNvSpPr txBox="1">
            <a:spLocks noGrp="1"/>
          </p:cNvSpPr>
          <p:nvPr>
            <p:ph type="title"/>
          </p:nvPr>
        </p:nvSpPr>
        <p:spPr>
          <a:xfrm>
            <a:off x="609600" y="152400"/>
            <a:ext cx="10058400" cy="9906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7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09601" y="1219200"/>
            <a:ext cx="5127314" cy="639763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500"/>
              </a:spcBef>
              <a:buSzTx/>
              <a:buFontTx/>
              <a:buNone/>
              <a:defRPr sz="2100" b="1">
                <a:solidFill>
                  <a:srgbClr val="C8102E"/>
                </a:solidFill>
              </a:defRPr>
            </a:lvl1pPr>
            <a:lvl2pPr marL="0" indent="457200" algn="ctr">
              <a:spcBef>
                <a:spcPts val="500"/>
              </a:spcBef>
              <a:buSzTx/>
              <a:buFontTx/>
              <a:buNone/>
              <a:defRPr sz="2100" b="1">
                <a:solidFill>
                  <a:srgbClr val="C8102E"/>
                </a:solidFill>
              </a:defRPr>
            </a:lvl2pPr>
            <a:lvl3pPr marL="0" indent="914400" algn="ctr">
              <a:spcBef>
                <a:spcPts val="500"/>
              </a:spcBef>
              <a:buSzTx/>
              <a:buFontTx/>
              <a:buNone/>
              <a:defRPr sz="2100" b="1">
                <a:solidFill>
                  <a:srgbClr val="C8102E"/>
                </a:solidFill>
              </a:defRPr>
            </a:lvl3pPr>
            <a:lvl4pPr marL="0" indent="1371600" algn="ctr">
              <a:spcBef>
                <a:spcPts val="500"/>
              </a:spcBef>
              <a:buSzTx/>
              <a:buFontTx/>
              <a:buNone/>
              <a:defRPr sz="2100" b="1">
                <a:solidFill>
                  <a:srgbClr val="C8102E"/>
                </a:solidFill>
              </a:defRPr>
            </a:lvl4pPr>
            <a:lvl5pPr marL="0" indent="1828800" algn="ctr">
              <a:spcBef>
                <a:spcPts val="500"/>
              </a:spcBef>
              <a:buSzTx/>
              <a:buFontTx/>
              <a:buNone/>
              <a:defRPr sz="2100" b="1">
                <a:solidFill>
                  <a:srgbClr val="C8102E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7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5888568" y="1219199"/>
            <a:ext cx="5084234" cy="639764"/>
          </a:xfrm>
          <a:prstGeom prst="rect">
            <a:avLst/>
          </a:prstGeom>
        </p:spPr>
        <p:txBody>
          <a:bodyPr anchor="b"/>
          <a:lstStyle/>
          <a:p>
            <a:pPr marL="0" indent="0" algn="ctr">
              <a:spcBef>
                <a:spcPts val="500"/>
              </a:spcBef>
              <a:buSzTx/>
              <a:buFontTx/>
              <a:buNone/>
              <a:defRPr sz="2100" b="1">
                <a:solidFill>
                  <a:srgbClr val="C8102E"/>
                </a:solidFill>
              </a:defRPr>
            </a:pPr>
            <a:endParaRPr/>
          </a:p>
        </p:txBody>
      </p:sp>
      <p:sp>
        <p:nvSpPr>
          <p:cNvPr id="7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tangle 10"/>
          <p:cNvSpPr/>
          <p:nvPr/>
        </p:nvSpPr>
        <p:spPr>
          <a:xfrm>
            <a:off x="0" y="6248400"/>
            <a:ext cx="12192000" cy="60960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ffectLst>
            <a:outerShdw blurRad="50800" dist="38100" dir="16200000" rotWithShape="0">
              <a:srgbClr val="000000">
                <a:alpha val="40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6" name="Rectangle 14"/>
          <p:cNvSpPr/>
          <p:nvPr/>
        </p:nvSpPr>
        <p:spPr>
          <a:xfrm>
            <a:off x="0" y="0"/>
            <a:ext cx="12192000" cy="1219200"/>
          </a:xfrm>
          <a:prstGeom prst="rect">
            <a:avLst/>
          </a:prstGeom>
          <a:solidFill>
            <a:srgbClr val="C8102E"/>
          </a:solidFill>
          <a:ln w="12700">
            <a:miter lim="400000"/>
          </a:ln>
          <a:effectLst>
            <a:outerShdw blurRad="50800" dist="38100" dir="5400000" rotWithShape="0">
              <a:srgbClr val="000000">
                <a:alpha val="40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87" name="Picture 9" descr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9600" y="481998"/>
            <a:ext cx="904813" cy="1180958"/>
          </a:xfrm>
          <a:prstGeom prst="rect">
            <a:avLst/>
          </a:prstGeom>
          <a:ln w="12700">
            <a:miter lim="400000"/>
          </a:ln>
        </p:spPr>
      </p:pic>
      <p:sp>
        <p:nvSpPr>
          <p:cNvPr id="88" name="Title Text"/>
          <p:cNvSpPr txBox="1">
            <a:spLocks noGrp="1"/>
          </p:cNvSpPr>
          <p:nvPr>
            <p:ph type="title"/>
          </p:nvPr>
        </p:nvSpPr>
        <p:spPr>
          <a:xfrm>
            <a:off x="609600" y="152400"/>
            <a:ext cx="10058400" cy="9906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8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Rectangle 10"/>
          <p:cNvSpPr/>
          <p:nvPr/>
        </p:nvSpPr>
        <p:spPr>
          <a:xfrm>
            <a:off x="0" y="6248400"/>
            <a:ext cx="12192000" cy="60960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ffectLst>
            <a:outerShdw blurRad="50800" dist="38100" dir="16200000" rotWithShape="0">
              <a:srgbClr val="000000">
                <a:alpha val="40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7" name="Rectangle 14"/>
          <p:cNvSpPr/>
          <p:nvPr/>
        </p:nvSpPr>
        <p:spPr>
          <a:xfrm>
            <a:off x="0" y="0"/>
            <a:ext cx="12192000" cy="1219200"/>
          </a:xfrm>
          <a:prstGeom prst="rect">
            <a:avLst/>
          </a:prstGeom>
          <a:solidFill>
            <a:srgbClr val="C8102E"/>
          </a:solidFill>
          <a:ln w="12700">
            <a:miter lim="400000"/>
          </a:ln>
          <a:effectLst>
            <a:outerShdw blurRad="50800" dist="38100" dir="5400000" rotWithShape="0">
              <a:srgbClr val="000000">
                <a:alpha val="40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98" name="Picture 9" descr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9600" y="481998"/>
            <a:ext cx="904813" cy="1180958"/>
          </a:xfrm>
          <a:prstGeom prst="rect">
            <a:avLst/>
          </a:prstGeom>
          <a:ln w="12700">
            <a:miter lim="400000"/>
          </a:ln>
        </p:spPr>
      </p:pic>
      <p:sp>
        <p:nvSpPr>
          <p:cNvPr id="9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371600"/>
            <a:ext cx="10464800" cy="464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ED1A7-FB98-43FD-AA3D-E7C3EC56B29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609600" y="152400"/>
            <a:ext cx="10058400" cy="106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18282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head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1" y="1905000"/>
            <a:ext cx="10138129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ED1A7-FB98-43FD-AA3D-E7C3EC56B29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09600" y="1295400"/>
            <a:ext cx="10160000" cy="533400"/>
          </a:xfrm>
        </p:spPr>
        <p:txBody>
          <a:bodyPr/>
          <a:lstStyle>
            <a:lvl1pPr marL="0" indent="0">
              <a:buNone/>
              <a:defRPr b="1" baseline="0">
                <a:solidFill>
                  <a:srgbClr val="AF0000"/>
                </a:solidFill>
              </a:defRPr>
            </a:lvl1pPr>
          </a:lstStyle>
          <a:p>
            <a:pPr lvl="0"/>
            <a:r>
              <a:rPr lang="en-US"/>
              <a:t>Sub-Header Text goes here</a:t>
            </a:r>
          </a:p>
        </p:txBody>
      </p:sp>
    </p:spTree>
    <p:extLst>
      <p:ext uri="{BB962C8B-B14F-4D97-AF65-F5344CB8AC3E}">
        <p14:creationId xmlns:p14="http://schemas.microsoft.com/office/powerpoint/2010/main" val="32957862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295401"/>
            <a:ext cx="5384800" cy="48307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295401"/>
            <a:ext cx="5384800" cy="48307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ED1A7-FB98-43FD-AA3D-E7C3EC56B29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415109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295402"/>
            <a:ext cx="5384800" cy="213359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295402"/>
            <a:ext cx="5384800" cy="213359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ED1A7-FB98-43FD-AA3D-E7C3EC56B298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Content Placeholder 2"/>
          <p:cNvSpPr>
            <a:spLocks noGrp="1"/>
          </p:cNvSpPr>
          <p:nvPr>
            <p:ph sz="half" idx="13"/>
          </p:nvPr>
        </p:nvSpPr>
        <p:spPr>
          <a:xfrm>
            <a:off x="609600" y="3581401"/>
            <a:ext cx="5384800" cy="213359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half" idx="14"/>
          </p:nvPr>
        </p:nvSpPr>
        <p:spPr>
          <a:xfrm>
            <a:off x="6197600" y="3581401"/>
            <a:ext cx="5384800" cy="213359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052249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1" y="1219200"/>
            <a:ext cx="5127313" cy="639762"/>
          </a:xfrm>
        </p:spPr>
        <p:txBody>
          <a:bodyPr anchor="b">
            <a:normAutofit/>
          </a:bodyPr>
          <a:lstStyle>
            <a:lvl1pPr marL="0" indent="0" algn="ctr">
              <a:buNone/>
              <a:defRPr sz="2100" b="1">
                <a:solidFill>
                  <a:srgbClr val="C8102E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1" y="1858962"/>
            <a:ext cx="512731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88568" y="1219200"/>
            <a:ext cx="5084233" cy="639762"/>
          </a:xfrm>
        </p:spPr>
        <p:txBody>
          <a:bodyPr anchor="b">
            <a:normAutofit/>
          </a:bodyPr>
          <a:lstStyle>
            <a:lvl1pPr marL="0" indent="0" algn="ctr">
              <a:buNone/>
              <a:defRPr sz="2100" b="1">
                <a:solidFill>
                  <a:srgbClr val="C8102E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88568" y="1858962"/>
            <a:ext cx="50842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ED1A7-FB98-43FD-AA3D-E7C3EC56B2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0008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165600" y="640080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ED1A7-FB98-43FD-AA3D-E7C3EC56B2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7087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ED1A7-FB98-43FD-AA3D-E7C3EC56B2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0078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7"/>
          <p:cNvSpPr/>
          <p:nvPr/>
        </p:nvSpPr>
        <p:spPr>
          <a:xfrm>
            <a:off x="0" y="6248400"/>
            <a:ext cx="12192000" cy="60960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ffectLst>
            <a:outerShdw blurRad="50800" dist="38100" dir="16200000" rotWithShape="0">
              <a:srgbClr val="000000">
                <a:alpha val="40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" name="Rectangle 8"/>
          <p:cNvSpPr/>
          <p:nvPr/>
        </p:nvSpPr>
        <p:spPr>
          <a:xfrm>
            <a:off x="0" y="0"/>
            <a:ext cx="12192000" cy="1194331"/>
          </a:xfrm>
          <a:prstGeom prst="rect">
            <a:avLst/>
          </a:prstGeom>
          <a:solidFill>
            <a:srgbClr val="C8102E"/>
          </a:solidFill>
          <a:ln w="12700">
            <a:miter lim="400000"/>
          </a:ln>
          <a:effectLst>
            <a:outerShdw blurRad="50800" dist="38100" dir="5400000" rotWithShape="0">
              <a:srgbClr val="000000">
                <a:alpha val="40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6" name="Click here to edit Master title style"/>
          <p:cNvSpPr txBox="1">
            <a:spLocks noGrp="1"/>
          </p:cNvSpPr>
          <p:nvPr>
            <p:ph type="title" hasCustomPrompt="1"/>
          </p:nvPr>
        </p:nvSpPr>
        <p:spPr>
          <a:xfrm>
            <a:off x="812800" y="3733800"/>
            <a:ext cx="10566400" cy="1219200"/>
          </a:xfrm>
          <a:prstGeom prst="rect">
            <a:avLst/>
          </a:prstGeom>
        </p:spPr>
        <p:txBody>
          <a:bodyPr anchor="b"/>
          <a:lstStyle>
            <a:lvl1pPr algn="ctr">
              <a:defRPr sz="3600">
                <a:solidFill>
                  <a:srgbClr val="C8102E"/>
                </a:solidFill>
              </a:defRPr>
            </a:lvl1pPr>
          </a:lstStyle>
          <a:p>
            <a:r>
              <a:t>Click here to edit Master title style</a:t>
            </a:r>
          </a:p>
        </p:txBody>
      </p:sp>
      <p:pic>
        <p:nvPicPr>
          <p:cNvPr id="17" name="Picture 6" descr="Picture 6"/>
          <p:cNvPicPr>
            <a:picLocks noChangeAspect="1"/>
          </p:cNvPicPr>
          <p:nvPr/>
        </p:nvPicPr>
        <p:blipFill>
          <a:blip r:embed="rId2"/>
          <a:srcRect b="9272"/>
          <a:stretch>
            <a:fillRect/>
          </a:stretch>
        </p:blipFill>
        <p:spPr>
          <a:xfrm>
            <a:off x="3896073" y="289524"/>
            <a:ext cx="4399854" cy="2682278"/>
          </a:xfrm>
          <a:prstGeom prst="rect">
            <a:avLst/>
          </a:prstGeom>
          <a:ln w="12700">
            <a:miter lim="400000"/>
          </a:ln>
        </p:spPr>
      </p:pic>
      <p:sp>
        <p:nvSpPr>
          <p:cNvPr id="1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625600" y="5134240"/>
            <a:ext cx="8737600" cy="804863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500"/>
              </a:spcBef>
              <a:buSzTx/>
              <a:buFontTx/>
              <a:buNone/>
              <a:defRPr sz="2400" b="1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indent="457200" algn="ctr">
              <a:spcBef>
                <a:spcPts val="500"/>
              </a:spcBef>
              <a:buSzTx/>
              <a:buFontTx/>
              <a:buNone/>
              <a:defRPr sz="2400" b="1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indent="914400" algn="ctr">
              <a:spcBef>
                <a:spcPts val="500"/>
              </a:spcBef>
              <a:buSzTx/>
              <a:buFontTx/>
              <a:buNone/>
              <a:defRPr sz="2400" b="1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indent="1371600" algn="ctr">
              <a:spcBef>
                <a:spcPts val="500"/>
              </a:spcBef>
              <a:buSzTx/>
              <a:buFontTx/>
              <a:buNone/>
              <a:defRPr sz="2400" b="1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indent="1828800" algn="ctr">
              <a:spcBef>
                <a:spcPts val="500"/>
              </a:spcBef>
              <a:buSzTx/>
              <a:buFontTx/>
              <a:buNone/>
              <a:defRPr sz="2400" b="1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3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12.xml"/><Relationship Id="rId9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6248400"/>
            <a:ext cx="12192000" cy="6096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</a:endParaRPr>
          </a:p>
        </p:txBody>
      </p:sp>
      <p:sp>
        <p:nvSpPr>
          <p:cNvPr id="15" name="Rectangle 14"/>
          <p:cNvSpPr/>
          <p:nvPr userDrawn="1"/>
        </p:nvSpPr>
        <p:spPr>
          <a:xfrm>
            <a:off x="0" y="0"/>
            <a:ext cx="12192000" cy="1219200"/>
          </a:xfrm>
          <a:prstGeom prst="rect">
            <a:avLst/>
          </a:prstGeom>
          <a:solidFill>
            <a:srgbClr val="C8102E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  <a:effectLst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152400"/>
            <a:ext cx="100584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371600"/>
            <a:ext cx="10972800" cy="4648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08000" y="6340476"/>
            <a:ext cx="152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55200" y="6324601"/>
            <a:ext cx="1828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B2FED1A7-FB98-43FD-AA3D-E7C3EC56B298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9600" y="481998"/>
            <a:ext cx="904813" cy="1180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3782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6" r:id="rId3"/>
    <p:sldLayoutId id="2147483661" r:id="rId4"/>
    <p:sldLayoutId id="2147483665" r:id="rId5"/>
    <p:sldLayoutId id="2147483662" r:id="rId6"/>
    <p:sldLayoutId id="2147483663" r:id="rId7"/>
    <p:sldLayoutId id="2147483664" r:id="rId8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4000" b="1" kern="1200">
          <a:solidFill>
            <a:schemeClr val="bg1"/>
          </a:solidFill>
          <a:latin typeface="Myriad Pro" panose="020B0503030403020204" pitchFamily="34" charset="0"/>
          <a:ea typeface="Roboto Slab" pitchFamily="2" charset="0"/>
          <a:cs typeface="Arial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Myriad Pro" panose="020B0503030403020204" pitchFamily="34" charset="0"/>
          <a:ea typeface="+mn-ea"/>
          <a:cs typeface="Arial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Myriad Pro" panose="020B0503030403020204" pitchFamily="34" charset="0"/>
          <a:ea typeface="+mn-ea"/>
          <a:cs typeface="Arial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Myriad Pro" panose="020B0503030403020204" pitchFamily="34" charset="0"/>
          <a:ea typeface="+mn-ea"/>
          <a:cs typeface="Arial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Myriad Pro" panose="020B0503030403020204" pitchFamily="34" charset="0"/>
          <a:ea typeface="+mn-ea"/>
          <a:cs typeface="Arial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Myriad Pro" panose="020B0503030403020204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"/>
          <p:cNvSpPr/>
          <p:nvPr/>
        </p:nvSpPr>
        <p:spPr>
          <a:xfrm>
            <a:off x="0" y="6248400"/>
            <a:ext cx="12192000" cy="60960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ffectLst>
            <a:outerShdw blurRad="50800" dist="38100" dir="16200000" rotWithShape="0">
              <a:srgbClr val="000000">
                <a:alpha val="40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" name="Rectangle 14"/>
          <p:cNvSpPr/>
          <p:nvPr/>
        </p:nvSpPr>
        <p:spPr>
          <a:xfrm>
            <a:off x="0" y="0"/>
            <a:ext cx="12192000" cy="1219200"/>
          </a:xfrm>
          <a:prstGeom prst="rect">
            <a:avLst/>
          </a:prstGeom>
          <a:solidFill>
            <a:srgbClr val="C8102E"/>
          </a:solidFill>
          <a:ln w="12700">
            <a:miter lim="400000"/>
          </a:ln>
          <a:effectLst>
            <a:outerShdw blurRad="50800" dist="38100" dir="5400000" rotWithShape="0">
              <a:srgbClr val="000000">
                <a:alpha val="40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4" name="Picture 9" descr="Picture 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769600" y="481998"/>
            <a:ext cx="904813" cy="1180958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Body Level One…"/>
          <p:cNvSpPr txBox="1">
            <a:spLocks noGrp="1"/>
          </p:cNvSpPr>
          <p:nvPr>
            <p:ph type="body" idx="1"/>
          </p:nvPr>
        </p:nvSpPr>
        <p:spPr>
          <a:xfrm>
            <a:off x="609600" y="1371600"/>
            <a:ext cx="10464800" cy="4648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425376" y="6383011"/>
            <a:ext cx="258624" cy="248306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7" name="Title Text"/>
          <p:cNvSpPr txBox="1">
            <a:spLocks noGrp="1"/>
          </p:cNvSpPr>
          <p:nvPr>
            <p:ph type="title"/>
          </p:nvPr>
        </p:nvSpPr>
        <p:spPr>
          <a:xfrm>
            <a:off x="609600" y="152400"/>
            <a:ext cx="10058400" cy="1066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Title Text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transition spd="med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1" i="0" u="none" strike="noStrike" cap="none" spc="0" baseline="0">
          <a:solidFill>
            <a:srgbClr val="FFFFFF"/>
          </a:solidFill>
          <a:uFillTx/>
          <a:latin typeface="Myriad Pro"/>
          <a:ea typeface="Myriad Pro"/>
          <a:cs typeface="Myriad Pro"/>
          <a:sym typeface="Myriad Pro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1" i="0" u="none" strike="noStrike" cap="none" spc="0" baseline="0">
          <a:solidFill>
            <a:srgbClr val="FFFFFF"/>
          </a:solidFill>
          <a:uFillTx/>
          <a:latin typeface="Myriad Pro"/>
          <a:ea typeface="Myriad Pro"/>
          <a:cs typeface="Myriad Pro"/>
          <a:sym typeface="Myriad Pro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1" i="0" u="none" strike="noStrike" cap="none" spc="0" baseline="0">
          <a:solidFill>
            <a:srgbClr val="FFFFFF"/>
          </a:solidFill>
          <a:uFillTx/>
          <a:latin typeface="Myriad Pro"/>
          <a:ea typeface="Myriad Pro"/>
          <a:cs typeface="Myriad Pro"/>
          <a:sym typeface="Myriad Pro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1" i="0" u="none" strike="noStrike" cap="none" spc="0" baseline="0">
          <a:solidFill>
            <a:srgbClr val="FFFFFF"/>
          </a:solidFill>
          <a:uFillTx/>
          <a:latin typeface="Myriad Pro"/>
          <a:ea typeface="Myriad Pro"/>
          <a:cs typeface="Myriad Pro"/>
          <a:sym typeface="Myriad Pro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1" i="0" u="none" strike="noStrike" cap="none" spc="0" baseline="0">
          <a:solidFill>
            <a:srgbClr val="FFFFFF"/>
          </a:solidFill>
          <a:uFillTx/>
          <a:latin typeface="Myriad Pro"/>
          <a:ea typeface="Myriad Pro"/>
          <a:cs typeface="Myriad Pro"/>
          <a:sym typeface="Myriad Pro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1" i="0" u="none" strike="noStrike" cap="none" spc="0" baseline="0">
          <a:solidFill>
            <a:srgbClr val="FFFFFF"/>
          </a:solidFill>
          <a:uFillTx/>
          <a:latin typeface="Myriad Pro"/>
          <a:ea typeface="Myriad Pro"/>
          <a:cs typeface="Myriad Pro"/>
          <a:sym typeface="Myriad Pro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1" i="0" u="none" strike="noStrike" cap="none" spc="0" baseline="0">
          <a:solidFill>
            <a:srgbClr val="FFFFFF"/>
          </a:solidFill>
          <a:uFillTx/>
          <a:latin typeface="Myriad Pro"/>
          <a:ea typeface="Myriad Pro"/>
          <a:cs typeface="Myriad Pro"/>
          <a:sym typeface="Myriad Pro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1" i="0" u="none" strike="noStrike" cap="none" spc="0" baseline="0">
          <a:solidFill>
            <a:srgbClr val="FFFFFF"/>
          </a:solidFill>
          <a:uFillTx/>
          <a:latin typeface="Myriad Pro"/>
          <a:ea typeface="Myriad Pro"/>
          <a:cs typeface="Myriad Pro"/>
          <a:sym typeface="Myriad Pro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1" i="0" u="none" strike="noStrike" cap="none" spc="0" baseline="0">
          <a:solidFill>
            <a:srgbClr val="FFFFFF"/>
          </a:solidFill>
          <a:uFillTx/>
          <a:latin typeface="Myriad Pro"/>
          <a:ea typeface="Myriad Pro"/>
          <a:cs typeface="Myriad Pro"/>
          <a:sym typeface="Myriad Pro"/>
        </a:defRPr>
      </a:lvl9pPr>
    </p:titleStyle>
    <p:bodyStyle>
      <a:lvl1pPr marL="342900" marR="0" indent="-34290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Myriad Pro"/>
          <a:ea typeface="Myriad Pro"/>
          <a:cs typeface="Myriad Pro"/>
          <a:sym typeface="Myriad Pro"/>
        </a:defRPr>
      </a:lvl1pPr>
      <a:lvl2pPr marL="742950" marR="0" indent="-28575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 typeface="Arial"/>
        <a:buChar char="–"/>
        <a:tabLst/>
        <a:defRPr sz="2800" b="0" i="0" u="none" strike="noStrike" cap="none" spc="0" baseline="0">
          <a:solidFill>
            <a:srgbClr val="000000"/>
          </a:solidFill>
          <a:uFillTx/>
          <a:latin typeface="Myriad Pro"/>
          <a:ea typeface="Myriad Pro"/>
          <a:cs typeface="Myriad Pro"/>
          <a:sym typeface="Myriad Pro"/>
        </a:defRPr>
      </a:lvl2pPr>
      <a:lvl3pPr marL="1181100" marR="0" indent="-26670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Myriad Pro"/>
          <a:ea typeface="Myriad Pro"/>
          <a:cs typeface="Myriad Pro"/>
          <a:sym typeface="Myriad Pro"/>
        </a:defRPr>
      </a:lvl3pPr>
      <a:lvl4pPr marL="1691639" marR="0" indent="-320039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 typeface="Arial"/>
        <a:buChar char="–"/>
        <a:tabLst/>
        <a:defRPr sz="2800" b="0" i="0" u="none" strike="noStrike" cap="none" spc="0" baseline="0">
          <a:solidFill>
            <a:srgbClr val="000000"/>
          </a:solidFill>
          <a:uFillTx/>
          <a:latin typeface="Myriad Pro"/>
          <a:ea typeface="Myriad Pro"/>
          <a:cs typeface="Myriad Pro"/>
          <a:sym typeface="Myriad Pro"/>
        </a:defRPr>
      </a:lvl4pPr>
      <a:lvl5pPr marL="2148839" marR="0" indent="-320039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 typeface="Arial"/>
        <a:buChar char="»"/>
        <a:tabLst/>
        <a:defRPr sz="2800" b="0" i="0" u="none" strike="noStrike" cap="none" spc="0" baseline="0">
          <a:solidFill>
            <a:srgbClr val="000000"/>
          </a:solidFill>
          <a:uFillTx/>
          <a:latin typeface="Myriad Pro"/>
          <a:ea typeface="Myriad Pro"/>
          <a:cs typeface="Myriad Pro"/>
          <a:sym typeface="Myriad Pro"/>
        </a:defRPr>
      </a:lvl5pPr>
      <a:lvl6pPr marL="2606039" marR="0" indent="-320039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Myriad Pro"/>
          <a:ea typeface="Myriad Pro"/>
          <a:cs typeface="Myriad Pro"/>
          <a:sym typeface="Myriad Pro"/>
        </a:defRPr>
      </a:lvl6pPr>
      <a:lvl7pPr marL="3063239" marR="0" indent="-320039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Myriad Pro"/>
          <a:ea typeface="Myriad Pro"/>
          <a:cs typeface="Myriad Pro"/>
          <a:sym typeface="Myriad Pro"/>
        </a:defRPr>
      </a:lvl7pPr>
      <a:lvl8pPr marL="3520440" marR="0" indent="-32004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Myriad Pro"/>
          <a:ea typeface="Myriad Pro"/>
          <a:cs typeface="Myriad Pro"/>
          <a:sym typeface="Myriad Pro"/>
        </a:defRPr>
      </a:lvl8pPr>
      <a:lvl9pPr marL="3977640" marR="0" indent="-32004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Myriad Pro"/>
          <a:ea typeface="Myriad Pro"/>
          <a:cs typeface="Myriad Pro"/>
          <a:sym typeface="Myriad Pro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2844" y="5566281"/>
            <a:ext cx="11969655" cy="1338502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rgbClr val="FF0000"/>
                </a:solidFill>
                <a:latin typeface="Myriad Pro" panose="020B0503030403020204"/>
                <a:ea typeface="Calibri" panose="020F0502020204030204" pitchFamily="34" charset="0"/>
                <a:cs typeface="Calibri"/>
              </a:rPr>
              <a:t>APPLICATION OF GRAPH THEORY</a:t>
            </a:r>
            <a:br>
              <a:rPr lang="en-US" dirty="0">
                <a:latin typeface="Myriad Pro" panose="020B0503030403020204"/>
                <a:ea typeface="Calibri" panose="020F0502020204030204" pitchFamily="34" charset="0"/>
                <a:cs typeface="Calibri"/>
              </a:rPr>
            </a:br>
            <a:r>
              <a:rPr lang="en-US" sz="2000" dirty="0">
                <a:solidFill>
                  <a:schemeClr val="tx1"/>
                </a:solidFill>
                <a:latin typeface="Calibri"/>
                <a:ea typeface="Calibri" panose="020F0502020204030204" pitchFamily="34" charset="0"/>
                <a:cs typeface="Calibri"/>
              </a:rPr>
              <a:t>TERM PROJECT PRESENTATION</a:t>
            </a:r>
            <a:r>
              <a:rPr lang="en-US" sz="2400" dirty="0">
                <a:solidFill>
                  <a:schemeClr val="tx1"/>
                </a:solidFill>
                <a:latin typeface="Calibri"/>
                <a:ea typeface="Calibri" panose="020F0502020204030204" pitchFamily="34" charset="0"/>
                <a:cs typeface="Calibri"/>
              </a:rPr>
              <a:t> </a:t>
            </a:r>
            <a:br>
              <a:rPr lang="en-US" sz="2400" dirty="0">
                <a:effectLst/>
                <a:latin typeface="Calibri"/>
                <a:ea typeface="Calibri" panose="020F0502020204030204" pitchFamily="34" charset="0"/>
                <a:cs typeface="Calibri" panose="020F0502020204030204" pitchFamily="34" charset="0"/>
              </a:rPr>
            </a:br>
            <a:br>
              <a:rPr lang="en-US" sz="2400" dirty="0">
                <a:latin typeface="Calibri"/>
                <a:ea typeface="Calibri" panose="020F0502020204030204" pitchFamily="34" charset="0"/>
                <a:cs typeface="Calibri"/>
              </a:rPr>
            </a:br>
            <a:r>
              <a:rPr lang="en-US" sz="3200" dirty="0">
                <a:solidFill>
                  <a:schemeClr val="tx1"/>
                </a:solidFill>
                <a:latin typeface="Calibri"/>
                <a:ea typeface="Calibri" panose="020F0502020204030204" pitchFamily="34" charset="0"/>
                <a:cs typeface="Calibri"/>
              </a:rPr>
              <a:t>PROJECT TITLE : </a:t>
            </a:r>
            <a:r>
              <a:rPr lang="en-US" sz="3200" dirty="0">
                <a:solidFill>
                  <a:srgbClr val="FF0000"/>
                </a:solidFill>
                <a:latin typeface="Calibri"/>
                <a:ea typeface="Calibri" panose="020F0502020204030204" pitchFamily="34" charset="0"/>
                <a:cs typeface="Calibri"/>
              </a:rPr>
              <a:t> NIU PATHFINDER</a:t>
            </a:r>
            <a:br>
              <a:rPr lang="en-US" sz="3200" dirty="0">
                <a:effectLst/>
                <a:latin typeface="Calibri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600" dirty="0">
                <a:latin typeface="Myriad Pro"/>
                <a:ea typeface="Calibri" panose="020F0502020204030204" pitchFamily="34" charset="0"/>
                <a:cs typeface="Calibri"/>
              </a:rPr>
              <a:t>( Shortest Distance between NIU Computer Science building and famous eateries and recreational spots in Dekalb )</a:t>
            </a:r>
            <a:endParaRPr lang="en-US" sz="1600" dirty="0">
              <a:latin typeface="Rockwell Nova" panose="020B06040202020202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br>
              <a:rPr lang="en-US" dirty="0"/>
            </a:br>
            <a:br>
              <a:rPr lang="en-US" sz="3200" dirty="0">
                <a:latin typeface="Calibri"/>
                <a:ea typeface="Calibri" panose="020F0502020204030204" pitchFamily="34" charset="0"/>
                <a:cs typeface="Calibri"/>
              </a:rPr>
            </a:br>
            <a:br>
              <a:rPr lang="en-US" sz="1800" dirty="0">
                <a:latin typeface="Rockwell Nova" panose="020B0604020202020204" pitchFamily="18" charset="0"/>
                <a:ea typeface="Calibri" panose="020F0502020204030204" pitchFamily="34" charset="0"/>
                <a:cs typeface="Calibri"/>
              </a:rPr>
            </a:br>
            <a:endParaRPr lang="en-US" sz="1800">
              <a:solidFill>
                <a:srgbClr val="FF0000"/>
              </a:solidFill>
              <a:effectLst/>
              <a:latin typeface="Rockwell Nova" panose="020B06040202020202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5BB84E-58D7-4990-9D55-6C43E51E88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1595" y="6370304"/>
            <a:ext cx="1828959" cy="36579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EEB5AA2-D542-4319-8A24-DD3C731EA6EB}"/>
              </a:ext>
            </a:extLst>
          </p:cNvPr>
          <p:cNvSpPr txBox="1"/>
          <p:nvPr/>
        </p:nvSpPr>
        <p:spPr>
          <a:xfrm>
            <a:off x="150922" y="5466016"/>
            <a:ext cx="11706225" cy="115403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  <a:tabLst>
                <a:tab pos="457200" algn="l"/>
              </a:tabLst>
            </a:pPr>
            <a:r>
              <a:rPr lang="en-US" sz="2400" b="1">
                <a:latin typeface="Calibri"/>
                <a:ea typeface="Calibri" panose="020F0502020204030204" pitchFamily="34" charset="0"/>
                <a:cs typeface="Times New Roman"/>
              </a:rPr>
              <a:t> </a:t>
            </a:r>
            <a:r>
              <a:rPr lang="en-US" b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alibri"/>
                <a:ea typeface="Calibri" panose="020F0502020204030204" pitchFamily="34" charset="0"/>
                <a:cs typeface="Times New Roman"/>
              </a:rPr>
              <a:t>Omer Bin Ali </a:t>
            </a:r>
            <a:r>
              <a:rPr lang="en-US" b="1" noProof="1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 panose="020F0502020204030204" pitchFamily="34" charset="0"/>
                <a:cs typeface="Times New Roman"/>
              </a:rPr>
              <a:t>Bajubair</a:t>
            </a:r>
            <a:r>
              <a:rPr lang="en-US" b="1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 panose="020F0502020204030204" pitchFamily="34" charset="0"/>
                <a:cs typeface="Times New Roman"/>
              </a:rPr>
              <a:t>      </a:t>
            </a:r>
            <a:r>
              <a:rPr lang="en-US" b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alibri"/>
                <a:ea typeface="Calibri" panose="020F0502020204030204" pitchFamily="34" charset="0"/>
                <a:cs typeface="Times New Roman"/>
              </a:rPr>
              <a:t>(Z1905006</a:t>
            </a:r>
            <a:r>
              <a:rPr lang="en-US" b="1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 panose="020F0502020204030204" pitchFamily="34" charset="0"/>
                <a:cs typeface="Times New Roman"/>
              </a:rPr>
              <a:t>)</a:t>
            </a:r>
            <a:r>
              <a:rPr lang="en-US" b="1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Times New Roman"/>
              </a:rPr>
              <a:t>          </a:t>
            </a:r>
            <a:r>
              <a:rPr lang="en-US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 </a:t>
            </a:r>
            <a:r>
              <a:rPr lang="en-US" b="1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Shalini Reddy Challa       (Z1931066)       Abrar Athar Hashmi        (Z1933888)</a:t>
            </a:r>
            <a:br>
              <a:rPr lang="en-US" sz="2400"/>
            </a:br>
            <a:endParaRPr lang="en-US">
              <a:cs typeface="Calibri"/>
            </a:endParaRP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endParaRPr lang="en-US" sz="1700" b="1"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0201782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Table&#10;&#10;Description automatically generated">
            <a:extLst>
              <a:ext uri="{FF2B5EF4-FFF2-40B4-BE49-F238E27FC236}">
                <a16:creationId xmlns:a16="http://schemas.microsoft.com/office/drawing/2014/main" id="{D37C91C9-53D9-F11B-7FA1-B31BB754F5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95" y="1268027"/>
            <a:ext cx="12142052" cy="4957801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329FA0D-DE4D-0D44-D672-040B594FD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ED1A7-FB98-43FD-AA3D-E7C3EC56B298}" type="slidenum">
              <a:rPr lang="en-US" smtClean="0"/>
              <a:t>10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CB3217C-8385-A236-7002-7ECED3F679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886" y="382921"/>
            <a:ext cx="10058400" cy="1066800"/>
          </a:xfrm>
        </p:spPr>
        <p:txBody>
          <a:bodyPr/>
          <a:lstStyle/>
          <a:p>
            <a:pPr marL="285750" indent="-285750">
              <a:spcBef>
                <a:spcPct val="20000"/>
              </a:spcBef>
              <a:buFont typeface="Arial"/>
              <a:buChar char="•"/>
            </a:pPr>
            <a:r>
              <a:rPr lang="en-US" b="0" dirty="0">
                <a:latin typeface="Myriad Pro"/>
                <a:cs typeface="Arial"/>
              </a:rPr>
              <a:t>Data Preparation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04621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4FF80D9-C48F-A298-21AC-61537EF031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332" y="1614927"/>
            <a:ext cx="11438110" cy="4404873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dirty="0">
                <a:latin typeface="Myriad Pro"/>
                <a:cs typeface="Arial"/>
              </a:rPr>
              <a:t>Dijkstra's Algorithm finds the shortest path between a given node (which is called the "source node") and all other nodes in a graph. </a:t>
            </a:r>
            <a:endParaRPr lang="en-US"/>
          </a:p>
          <a:p>
            <a:pPr algn="ctr"/>
            <a:endParaRPr lang="en-US" dirty="0">
              <a:latin typeface="Myriad Pro"/>
              <a:cs typeface="Arial"/>
            </a:endParaRPr>
          </a:p>
          <a:p>
            <a:pPr algn="ctr"/>
            <a:r>
              <a:rPr lang="en-US" dirty="0">
                <a:latin typeface="Myriad Pro"/>
                <a:cs typeface="Arial"/>
              </a:rPr>
              <a:t>This algorithm uses the weights of the edges to find the path that minimizes the total distance (weight) between the source node and all other nodes. </a:t>
            </a:r>
          </a:p>
          <a:p>
            <a:pPr marL="0" indent="0">
              <a:buNone/>
            </a:pPr>
            <a:br>
              <a:rPr lang="en-US" dirty="0"/>
            </a:b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4B1C3B6-F23F-0A7B-061C-DB215DE37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ED1A7-FB98-43FD-AA3D-E7C3EC56B298}" type="slidenum">
              <a:rPr lang="en-US" smtClean="0"/>
              <a:t>11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D56A95C-41CB-FB4B-ADBC-9617333F7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72568"/>
            <a:ext cx="10058400" cy="746632"/>
          </a:xfrm>
        </p:spPr>
        <p:txBody>
          <a:bodyPr/>
          <a:lstStyle/>
          <a:p>
            <a:pPr marL="285750" indent="-285750">
              <a:spcBef>
                <a:spcPct val="20000"/>
              </a:spcBef>
              <a:buFont typeface="Arial"/>
              <a:buChar char="•"/>
            </a:pPr>
            <a:r>
              <a:rPr lang="en-US" b="0" dirty="0">
                <a:latin typeface="Myriad Pro"/>
                <a:cs typeface="Arial"/>
              </a:rPr>
              <a:t>Algorithm for Graph Model</a:t>
            </a:r>
          </a:p>
          <a:p>
            <a:endParaRPr lang="en-US" dirty="0"/>
          </a:p>
        </p:txBody>
      </p:sp>
      <p:pic>
        <p:nvPicPr>
          <p:cNvPr id="5" name="Picture 5" descr="A picture containing text, outdoor&#10;&#10;Description automatically generated">
            <a:extLst>
              <a:ext uri="{FF2B5EF4-FFF2-40B4-BE49-F238E27FC236}">
                <a16:creationId xmlns:a16="http://schemas.microsoft.com/office/drawing/2014/main" id="{0AEA7B7D-4939-49F2-D5D9-D7B55E1F1F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2938" y="162201"/>
            <a:ext cx="3037754" cy="988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62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Diagram, schematic&#10;&#10;Description automatically generated">
            <a:extLst>
              <a:ext uri="{FF2B5EF4-FFF2-40B4-BE49-F238E27FC236}">
                <a16:creationId xmlns:a16="http://schemas.microsoft.com/office/drawing/2014/main" id="{0C1AC432-FCD8-E748-8FB0-18221D61BD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17010" y="1371600"/>
            <a:ext cx="6849979" cy="4648200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0F5580E-5824-41F4-62B9-DC13FF34B7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ED1A7-FB98-43FD-AA3D-E7C3EC56B29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2944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Map&#10;&#10;Description automatically generated">
            <a:extLst>
              <a:ext uri="{FF2B5EF4-FFF2-40B4-BE49-F238E27FC236}">
                <a16:creationId xmlns:a16="http://schemas.microsoft.com/office/drawing/2014/main" id="{3891BBA6-DA5D-B6B8-DC1B-E472780973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18488" y="1371600"/>
            <a:ext cx="8237206" cy="4648200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034B01D-B64F-0A76-21DF-9E4266C9D9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ED1A7-FB98-43FD-AA3D-E7C3EC56B298}" type="slidenum">
              <a:rPr lang="en-US" smtClean="0"/>
              <a:t>13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8DAE647-F203-032B-8B36-803F326877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06081"/>
            <a:ext cx="10058400" cy="1066800"/>
          </a:xfrm>
        </p:spPr>
        <p:txBody>
          <a:bodyPr/>
          <a:lstStyle/>
          <a:p>
            <a:r>
              <a:rPr lang="en-US" dirty="0">
                <a:latin typeface="Myriad Pro"/>
                <a:cs typeface="Arial"/>
              </a:rPr>
              <a:t>Working : Google map</a:t>
            </a:r>
            <a:endParaRPr lang="en-US" b="0">
              <a:latin typeface="Myriad Pro"/>
              <a:cs typeface="Arial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72208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Diagram&#10;&#10;Description automatically generated">
            <a:extLst>
              <a:ext uri="{FF2B5EF4-FFF2-40B4-BE49-F238E27FC236}">
                <a16:creationId xmlns:a16="http://schemas.microsoft.com/office/drawing/2014/main" id="{3619C143-0C89-7882-B5E5-AB37E67388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62874" y="1371600"/>
            <a:ext cx="7358252" cy="4648200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67ADFD-21BB-109F-3B17-771C5D2055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ED1A7-FB98-43FD-AA3D-E7C3EC56B298}" type="slidenum">
              <a:rPr lang="en-US" smtClean="0"/>
              <a:t>14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545E83B-36DA-2958-77C6-C8D09341E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Myriad Pro"/>
                <a:cs typeface="Arial"/>
              </a:rPr>
              <a:t>Our Graph 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84367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E5630-41E8-9014-052A-351742052F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B44326C-AB44-2B34-4880-B615173248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1" y="50952"/>
            <a:ext cx="12183531" cy="6653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705428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8A358844-D32E-F3C0-2CFB-D4EAD9D343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98725" y="1400175"/>
            <a:ext cx="6686550" cy="4591050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06F1D4B-BD1F-4048-C5A3-15D81B954F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ED1A7-FB98-43FD-AA3D-E7C3EC56B298}" type="slidenum">
              <a:rPr lang="en-US" smtClean="0"/>
              <a:t>16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36229E2-36D4-C354-E666-3F73B0B726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38097"/>
            <a:ext cx="10058400" cy="1066800"/>
          </a:xfrm>
        </p:spPr>
        <p:txBody>
          <a:bodyPr/>
          <a:lstStyle/>
          <a:p>
            <a:r>
              <a:rPr lang="en-US" dirty="0">
                <a:latin typeface="Myriad Pro"/>
                <a:cs typeface="Arial"/>
              </a:rPr>
              <a:t>The algorithm</a:t>
            </a:r>
            <a:endParaRPr lang="en-US" b="0" dirty="0">
              <a:latin typeface="Myriad Pro"/>
              <a:cs typeface="Arial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21704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17</a:t>
            </a:fld>
            <a:endParaRPr/>
          </a:p>
        </p:txBody>
      </p:sp>
      <p:sp>
        <p:nvSpPr>
          <p:cNvPr id="188" name="Get the shortest path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Get the shortest paths</a:t>
            </a:r>
          </a:p>
        </p:txBody>
      </p:sp>
      <p:pic>
        <p:nvPicPr>
          <p:cNvPr id="189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076" y="1513688"/>
            <a:ext cx="9804401" cy="25273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90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467" y="4476000"/>
            <a:ext cx="6769101" cy="5080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156409675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Logo, company name&#10;&#10;Description automatically generated">
            <a:extLst>
              <a:ext uri="{FF2B5EF4-FFF2-40B4-BE49-F238E27FC236}">
                <a16:creationId xmlns:a16="http://schemas.microsoft.com/office/drawing/2014/main" id="{57CBE29E-B99C-89C1-777E-AB6ED5C616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8118" y="1613807"/>
            <a:ext cx="3833587" cy="2191551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410FA8-0502-BD2B-ECD0-C4C8BE94F4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ED1A7-FB98-43FD-AA3D-E7C3EC56B298}" type="slidenum">
              <a:rPr lang="en-US" smtClean="0"/>
              <a:t>18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8ADB5BE-1788-7F8C-FD3F-ABEE4998D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180" y="306081"/>
            <a:ext cx="10058400" cy="1066800"/>
          </a:xfrm>
        </p:spPr>
        <p:txBody>
          <a:bodyPr/>
          <a:lstStyle/>
          <a:p>
            <a:pPr marL="285750" indent="-285750">
              <a:spcBef>
                <a:spcPct val="20000"/>
              </a:spcBef>
              <a:buFont typeface="Arial"/>
              <a:buChar char="•"/>
            </a:pPr>
            <a:r>
              <a:rPr lang="en-US" b="0" dirty="0">
                <a:latin typeface="Myriad Pro"/>
                <a:cs typeface="Arial"/>
              </a:rPr>
              <a:t>Programming language &amp; system</a:t>
            </a:r>
          </a:p>
          <a:p>
            <a:endParaRPr lang="en-US" dirty="0"/>
          </a:p>
        </p:txBody>
      </p:sp>
      <p:pic>
        <p:nvPicPr>
          <p:cNvPr id="6" name="Picture 6" descr="A picture containing logo&#10;&#10;Description automatically generated">
            <a:extLst>
              <a:ext uri="{FF2B5EF4-FFF2-40B4-BE49-F238E27FC236}">
                <a16:creationId xmlns:a16="http://schemas.microsoft.com/office/drawing/2014/main" id="{7555AC74-D427-11D2-EF16-D80BAA5542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0044" y="1527572"/>
            <a:ext cx="2743200" cy="2127735"/>
          </a:xfrm>
          <a:prstGeom prst="rect">
            <a:avLst/>
          </a:prstGeom>
        </p:spPr>
      </p:pic>
      <p:pic>
        <p:nvPicPr>
          <p:cNvPr id="7" name="Picture 7" descr="Logo, company name&#10;&#10;Description automatically generated">
            <a:extLst>
              <a:ext uri="{FF2B5EF4-FFF2-40B4-BE49-F238E27FC236}">
                <a16:creationId xmlns:a16="http://schemas.microsoft.com/office/drawing/2014/main" id="{5C2FB1C3-A1A3-8464-064E-7878DECF1D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6248" y="1672742"/>
            <a:ext cx="2743200" cy="2070477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4428F5A4-4915-E771-EB99-550B910F52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51839" y="4199880"/>
            <a:ext cx="2750457" cy="1870806"/>
          </a:xfrm>
          <a:prstGeom prst="rect">
            <a:avLst/>
          </a:prstGeom>
        </p:spPr>
      </p:pic>
      <p:pic>
        <p:nvPicPr>
          <p:cNvPr id="9" name="Picture 9" descr="Icon&#10;&#10;Description automatically generated">
            <a:extLst>
              <a:ext uri="{FF2B5EF4-FFF2-40B4-BE49-F238E27FC236}">
                <a16:creationId xmlns:a16="http://schemas.microsoft.com/office/drawing/2014/main" id="{3F79ED0A-DDAC-F33B-5846-F2BFE68D35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53307" y="4072753"/>
            <a:ext cx="2038831" cy="2003821"/>
          </a:xfrm>
          <a:prstGeom prst="rect">
            <a:avLst/>
          </a:prstGeom>
        </p:spPr>
      </p:pic>
      <p:pic>
        <p:nvPicPr>
          <p:cNvPr id="2" name="Picture 9" descr="Logo, company name&#10;&#10;Description automatically generated">
            <a:extLst>
              <a:ext uri="{FF2B5EF4-FFF2-40B4-BE49-F238E27FC236}">
                <a16:creationId xmlns:a16="http://schemas.microsoft.com/office/drawing/2014/main" id="{42ADFF79-CD7A-C0EF-E35E-F027A3FC81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25428" y="4207274"/>
            <a:ext cx="1596572" cy="1665623"/>
          </a:xfrm>
          <a:prstGeom prst="rect">
            <a:avLst/>
          </a:prstGeom>
        </p:spPr>
      </p:pic>
      <p:pic>
        <p:nvPicPr>
          <p:cNvPr id="10" name="Picture 10" descr="Logo&#10;&#10;Description automatically generated">
            <a:extLst>
              <a:ext uri="{FF2B5EF4-FFF2-40B4-BE49-F238E27FC236}">
                <a16:creationId xmlns:a16="http://schemas.microsoft.com/office/drawing/2014/main" id="{E4CDD4BD-FFB4-BBB6-90FB-4B7195A4DA8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2857" y="4666513"/>
            <a:ext cx="2743200" cy="935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0522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0354B47-30C8-E1BD-A126-B78FD15581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buFont typeface="Arial"/>
            </a:pPr>
            <a:r>
              <a:rPr lang="en-US" i="1" dirty="0">
                <a:latin typeface="Myriad Pro"/>
                <a:cs typeface="Arial"/>
              </a:rPr>
              <a:t>More Destination spots </a:t>
            </a:r>
            <a:br>
              <a:rPr lang="en-US" dirty="0"/>
            </a:br>
            <a:endParaRPr lang="en-US"/>
          </a:p>
          <a:p>
            <a:pPr>
              <a:buFont typeface="Arial"/>
            </a:pPr>
            <a:r>
              <a:rPr lang="en-US" i="1" dirty="0">
                <a:latin typeface="Myriad Pro"/>
                <a:cs typeface="Arial"/>
              </a:rPr>
              <a:t>Full Map Path Outlining </a:t>
            </a:r>
            <a:endParaRPr lang="en-US" dirty="0">
              <a:latin typeface="Myriad Pro"/>
              <a:cs typeface="Arial"/>
            </a:endParaRPr>
          </a:p>
          <a:p>
            <a:pPr>
              <a:buFont typeface="Arial"/>
            </a:pPr>
            <a:endParaRPr lang="en-US" i="1" dirty="0"/>
          </a:p>
          <a:p>
            <a:pPr>
              <a:buFont typeface="Arial"/>
            </a:pPr>
            <a:r>
              <a:rPr lang="en-US" i="1" dirty="0">
                <a:latin typeface="Myriad Pro"/>
                <a:cs typeface="Arial"/>
              </a:rPr>
              <a:t>Adapting for Mobile </a:t>
            </a:r>
            <a:endParaRPr lang="en-US" dirty="0">
              <a:latin typeface="Myriad Pro"/>
              <a:cs typeface="Arial"/>
            </a:endParaRPr>
          </a:p>
          <a:p>
            <a:pPr marL="0" indent="0">
              <a:buNone/>
            </a:pPr>
            <a:br>
              <a:rPr lang="en-US" dirty="0"/>
            </a:br>
            <a:br>
              <a:rPr lang="en-US" dirty="0"/>
            </a:b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7F36A9D-B85A-BF01-6FB8-69730FDC5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ED1A7-FB98-43FD-AA3D-E7C3EC56B298}" type="slidenum">
              <a:rPr lang="en-US" smtClean="0"/>
              <a:t>19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418D5DB-A23C-5EC9-F06B-24CFD816F6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5600"/>
            <a:ext cx="10058400" cy="1066800"/>
          </a:xfrm>
        </p:spPr>
        <p:txBody>
          <a:bodyPr/>
          <a:lstStyle/>
          <a:p>
            <a:pPr marL="285750" indent="-285750">
              <a:spcBef>
                <a:spcPct val="20000"/>
              </a:spcBef>
              <a:buFont typeface="Arial"/>
              <a:buChar char="•"/>
            </a:pPr>
            <a:r>
              <a:rPr lang="en-US" b="0" dirty="0">
                <a:latin typeface="Myriad Pro"/>
                <a:cs typeface="Arial"/>
              </a:rPr>
              <a:t>Future Enhancement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42537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12422" y="1388640"/>
            <a:ext cx="8112030" cy="464820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3200" dirty="0">
                <a:latin typeface="Myriad Pro"/>
                <a:cs typeface="Arial"/>
              </a:rPr>
              <a:t>Executive Summary</a:t>
            </a:r>
            <a:endParaRPr lang="en-US" sz="3200" dirty="0"/>
          </a:p>
          <a:p>
            <a:r>
              <a:rPr lang="en-US" sz="3200" dirty="0">
                <a:latin typeface="Myriad Pro"/>
                <a:cs typeface="Arial"/>
              </a:rPr>
              <a:t>Output Graphical User Interface</a:t>
            </a:r>
          </a:p>
          <a:p>
            <a:r>
              <a:rPr lang="en-US" sz="3200" dirty="0">
                <a:latin typeface="Myriad Pro"/>
                <a:cs typeface="Arial"/>
              </a:rPr>
              <a:t>Data Preparation</a:t>
            </a:r>
            <a:endParaRPr lang="en-US" sz="3200" dirty="0"/>
          </a:p>
          <a:p>
            <a:r>
              <a:rPr lang="en-US" sz="3200" dirty="0">
                <a:latin typeface="Myriad Pro"/>
                <a:cs typeface="Arial"/>
              </a:rPr>
              <a:t>Algorithm for Graph Model</a:t>
            </a:r>
            <a:endParaRPr lang="en-US" sz="3200" dirty="0"/>
          </a:p>
          <a:p>
            <a:r>
              <a:rPr lang="en-US" sz="3200" dirty="0">
                <a:latin typeface="Myriad Pro"/>
                <a:cs typeface="Arial"/>
              </a:rPr>
              <a:t>Results</a:t>
            </a:r>
          </a:p>
          <a:p>
            <a:r>
              <a:rPr lang="en-US" sz="3200" dirty="0">
                <a:latin typeface="Myriad Pro"/>
                <a:cs typeface="Arial"/>
              </a:rPr>
              <a:t>Programming language &amp; system</a:t>
            </a:r>
          </a:p>
          <a:p>
            <a:r>
              <a:rPr lang="en-US" sz="3200" dirty="0">
                <a:latin typeface="Myriad Pro"/>
                <a:cs typeface="Arial"/>
              </a:rPr>
              <a:t>Future Enhancement</a:t>
            </a:r>
            <a:endParaRPr lang="en-US" sz="3200" dirty="0"/>
          </a:p>
          <a:p>
            <a:endParaRPr lang="en-US" sz="1500"/>
          </a:p>
          <a:p>
            <a:endParaRPr lang="en-US" sz="1500"/>
          </a:p>
          <a:p>
            <a:endParaRPr lang="en-US" sz="150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Myriad Pro"/>
                <a:cs typeface="Arial"/>
              </a:rPr>
              <a:t>Overview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580B15-7DEB-4F70-9DC5-FBD63CB893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55200" y="6324601"/>
            <a:ext cx="1828800" cy="361949"/>
          </a:xfrm>
        </p:spPr>
        <p:txBody>
          <a:bodyPr/>
          <a:lstStyle/>
          <a:p>
            <a:r>
              <a:rPr lang="en-US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7991538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EA61A8-2175-E3A7-3B91-CCB0E2B69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55200" y="6324601"/>
            <a:ext cx="1828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2FED1A7-FB98-43FD-AA3D-E7C3EC56B298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E7F7027-30E6-46D7-6A98-17AA3D2939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52400"/>
            <a:ext cx="10058400" cy="1066800"/>
          </a:xfrm>
        </p:spPr>
        <p:txBody>
          <a:bodyPr anchor="ctr">
            <a:normAutofit/>
          </a:bodyPr>
          <a:lstStyle/>
          <a:p>
            <a:pPr marL="285750" indent="-285750">
              <a:spcBef>
                <a:spcPct val="20000"/>
              </a:spcBef>
              <a:buFont typeface="Arial"/>
              <a:buChar char="•"/>
            </a:pPr>
            <a:r>
              <a:rPr lang="en-US" b="0"/>
              <a:t>Executive Summary</a:t>
            </a:r>
          </a:p>
          <a:p>
            <a:endParaRPr lang="en-US"/>
          </a:p>
        </p:txBody>
      </p:sp>
      <p:graphicFrame>
        <p:nvGraphicFramePr>
          <p:cNvPr id="8" name="Content Placeholder 1">
            <a:extLst>
              <a:ext uri="{FF2B5EF4-FFF2-40B4-BE49-F238E27FC236}">
                <a16:creationId xmlns:a16="http://schemas.microsoft.com/office/drawing/2014/main" id="{46312E69-95C4-46CC-0E94-6A1DA5B13D8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43090156"/>
              </p:ext>
            </p:extLst>
          </p:nvPr>
        </p:nvGraphicFramePr>
        <p:xfrm>
          <a:off x="609600" y="1371600"/>
          <a:ext cx="10116458" cy="4648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049758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>
            <a:extLst>
              <a:ext uri="{FF2B5EF4-FFF2-40B4-BE49-F238E27FC236}">
                <a16:creationId xmlns:a16="http://schemas.microsoft.com/office/drawing/2014/main" id="{609DA4E2-42BB-0BBF-0924-7CE376DD18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1718" y="1371600"/>
            <a:ext cx="5696107" cy="4648200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CE57571-D02B-930E-B5FE-DE7F0FA244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ED1A7-FB98-43FD-AA3D-E7C3EC56B298}" type="slidenum">
              <a:rPr lang="en-US" smtClean="0"/>
              <a:t>4</a:t>
            </a:fld>
            <a:endParaRPr lang="en-US"/>
          </a:p>
        </p:txBody>
      </p:sp>
      <p:pic>
        <p:nvPicPr>
          <p:cNvPr id="6" name="Picture 6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CAD9B132-BADA-54A7-113D-4994975617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1485" y="1227431"/>
            <a:ext cx="2743200" cy="1137424"/>
          </a:xfrm>
          <a:prstGeom prst="rect">
            <a:avLst/>
          </a:prstGeom>
        </p:spPr>
      </p:pic>
      <p:pic>
        <p:nvPicPr>
          <p:cNvPr id="7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F33B31BA-948A-84E1-66B5-5D8A1C75B4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01199" y="2025501"/>
            <a:ext cx="1894115" cy="1921624"/>
          </a:xfrm>
          <a:prstGeom prst="rect">
            <a:avLst/>
          </a:prstGeom>
        </p:spPr>
      </p:pic>
      <p:pic>
        <p:nvPicPr>
          <p:cNvPr id="8" name="Picture 8" descr="Logo&#10;&#10;Description automatically generated">
            <a:extLst>
              <a:ext uri="{FF2B5EF4-FFF2-40B4-BE49-F238E27FC236}">
                <a16:creationId xmlns:a16="http://schemas.microsoft.com/office/drawing/2014/main" id="{F607210C-6AC1-5781-BD4D-FA0C9A24DB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3942" y="2369457"/>
            <a:ext cx="1770743" cy="1625601"/>
          </a:xfrm>
          <a:prstGeom prst="rect">
            <a:avLst/>
          </a:prstGeom>
        </p:spPr>
      </p:pic>
      <p:pic>
        <p:nvPicPr>
          <p:cNvPr id="9" name="Picture 9" descr="Logo, company name&#10;&#10;Description automatically generated">
            <a:extLst>
              <a:ext uri="{FF2B5EF4-FFF2-40B4-BE49-F238E27FC236}">
                <a16:creationId xmlns:a16="http://schemas.microsoft.com/office/drawing/2014/main" id="{73272CF3-2FB2-B499-6A50-FC1C5BD34E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7258" y="4288351"/>
            <a:ext cx="2743200" cy="1735697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815F62F-D715-931B-3695-97661F83C976}"/>
              </a:ext>
            </a:extLst>
          </p:cNvPr>
          <p:cNvCxnSpPr/>
          <p:nvPr/>
        </p:nvCxnSpPr>
        <p:spPr>
          <a:xfrm flipV="1">
            <a:off x="5638800" y="1934029"/>
            <a:ext cx="1596571" cy="10377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352CBAD-BB02-E7FD-A4D8-DD49FE2B3C43}"/>
              </a:ext>
            </a:extLst>
          </p:cNvPr>
          <p:cNvCxnSpPr/>
          <p:nvPr/>
        </p:nvCxnSpPr>
        <p:spPr>
          <a:xfrm>
            <a:off x="5854246" y="3020332"/>
            <a:ext cx="1081315" cy="1088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9E6CB4F-3019-76A9-DE88-ED4FDB55A46F}"/>
              </a:ext>
            </a:extLst>
          </p:cNvPr>
          <p:cNvCxnSpPr/>
          <p:nvPr/>
        </p:nvCxnSpPr>
        <p:spPr>
          <a:xfrm>
            <a:off x="5931807" y="3257550"/>
            <a:ext cx="1661885" cy="16110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67252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>
            <a:extLst>
              <a:ext uri="{FF2B5EF4-FFF2-40B4-BE49-F238E27FC236}">
                <a16:creationId xmlns:a16="http://schemas.microsoft.com/office/drawing/2014/main" id="{BBEA4C09-A08C-06AC-AE43-86A0802FCF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19" y="1175658"/>
            <a:ext cx="10748506" cy="5090884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946457C-BEC7-7E52-58A1-C49AB6417A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ED1A7-FB98-43FD-AA3D-E7C3EC56B298}" type="slidenum">
              <a:rPr lang="en-US" smtClean="0"/>
              <a:t>5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072A2D4-CAB8-9FD5-452C-30AC3D133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00742"/>
            <a:ext cx="10058400" cy="718458"/>
          </a:xfrm>
        </p:spPr>
        <p:txBody>
          <a:bodyPr/>
          <a:lstStyle/>
          <a:p>
            <a:pPr marL="285750" indent="-285750">
              <a:spcBef>
                <a:spcPct val="20000"/>
              </a:spcBef>
              <a:buFont typeface="Arial"/>
              <a:buChar char="•"/>
            </a:pPr>
            <a:r>
              <a:rPr lang="en-US" b="0" dirty="0">
                <a:latin typeface="Myriad Pro"/>
                <a:cs typeface="Arial"/>
              </a:rPr>
              <a:t>Output Graphical User Interface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58175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0839C2D-6D7B-5F66-8CB9-E9E3366992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" y="1497114"/>
            <a:ext cx="9888498" cy="3897709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CD1EBBB-A601-E08C-91BD-BD70B73B0A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ED1A7-FB98-43FD-AA3D-E7C3EC56B29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548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49137706-1E85-9783-CB60-6E8D936963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02217" y="1371600"/>
            <a:ext cx="7079566" cy="4648200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AB916D4-A770-2CCC-CB5A-1FF508311E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ED1A7-FB98-43FD-AA3D-E7C3EC56B298}" type="slidenum">
              <a:rPr lang="en-US" smtClean="0"/>
              <a:t>7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4F9F81B-8F34-8E7D-42D0-BD15697A8A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Myriad Pro"/>
                <a:cs typeface="Arial"/>
              </a:rPr>
              <a:t>Directions POP UP window :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13695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Map&#10;&#10;Description automatically generated">
            <a:extLst>
              <a:ext uri="{FF2B5EF4-FFF2-40B4-BE49-F238E27FC236}">
                <a16:creationId xmlns:a16="http://schemas.microsoft.com/office/drawing/2014/main" id="{70DDFB4D-FCEB-372E-79A4-A792974915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509" y="1256340"/>
            <a:ext cx="12150478" cy="4955560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30F7FBE-B89C-A49A-21D1-CCDA28FD7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ED1A7-FB98-43FD-AA3D-E7C3EC56B298}" type="slidenum">
              <a:rPr lang="en-US" smtClean="0"/>
              <a:t>8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4AA61AC-84EE-3076-3C7A-912A6CD32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Myriad Pro"/>
                <a:cs typeface="Arial"/>
              </a:rPr>
              <a:t>Map Plotting :</a:t>
            </a:r>
            <a:endParaRPr lang="en-US" dirty="0"/>
          </a:p>
        </p:txBody>
      </p:sp>
      <p:pic>
        <p:nvPicPr>
          <p:cNvPr id="2" name="Picture 5" descr="Map&#10;&#10;Description automatically generated">
            <a:extLst>
              <a:ext uri="{FF2B5EF4-FFF2-40B4-BE49-F238E27FC236}">
                <a16:creationId xmlns:a16="http://schemas.microsoft.com/office/drawing/2014/main" id="{AF71C416-DBC8-001B-9490-9368AE8D10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9" y="1255712"/>
            <a:ext cx="12199257" cy="4956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7880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A6A0A02-3A0A-07D8-CE8D-7847F1AA97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b="1" dirty="0">
              <a:latin typeface="Myriad Pro"/>
              <a:cs typeface="Arial"/>
            </a:endParaRPr>
          </a:p>
          <a:p>
            <a:r>
              <a:rPr lang="en-US" dirty="0">
                <a:latin typeface="Myriad Pro"/>
                <a:cs typeface="Arial"/>
              </a:rPr>
              <a:t>Pop up with directions, estimated time and estimated distance.</a:t>
            </a:r>
          </a:p>
          <a:p>
            <a:endParaRPr lang="en-US" dirty="0">
              <a:latin typeface="Myriad Pro"/>
              <a:cs typeface="Arial"/>
            </a:endParaRPr>
          </a:p>
          <a:p>
            <a:r>
              <a:rPr lang="en-US" dirty="0">
                <a:latin typeface="Myriad Pro"/>
                <a:cs typeface="Arial"/>
              </a:rPr>
              <a:t>Map is saved locally for the user to view in .html</a:t>
            </a:r>
          </a:p>
          <a:p>
            <a:endParaRPr lang="en-US" dirty="0">
              <a:latin typeface="Myriad Pro"/>
              <a:cs typeface="Arial"/>
            </a:endParaRPr>
          </a:p>
          <a:p>
            <a:r>
              <a:rPr lang="en-US" dirty="0">
                <a:latin typeface="Myriad Pro"/>
                <a:cs typeface="Arial"/>
              </a:rPr>
              <a:t>Output map with various backgrounds in notebook with path highlighted and source and destination as markers.</a:t>
            </a: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DCDFD5A-7661-D223-ED06-83E7D03E0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FED1A7-FB98-43FD-AA3D-E7C3EC56B298}" type="slidenum">
              <a:rPr lang="en-US" smtClean="0"/>
              <a:t>9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5748506-9840-7CF8-EDC7-B2BDE3E20A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04800"/>
            <a:ext cx="10058400" cy="1066800"/>
          </a:xfrm>
        </p:spPr>
        <p:txBody>
          <a:bodyPr/>
          <a:lstStyle/>
          <a:p>
            <a:pPr marL="285750" indent="-285750">
              <a:spcBef>
                <a:spcPct val="20000"/>
              </a:spcBef>
              <a:buFont typeface="Arial"/>
              <a:buChar char="•"/>
            </a:pPr>
            <a:r>
              <a:rPr lang="en-US" dirty="0">
                <a:latin typeface="Myriad Pro"/>
                <a:cs typeface="Arial"/>
              </a:rPr>
              <a:t>Results  : </a:t>
            </a:r>
            <a:endParaRPr lang="en-US" b="0" dirty="0">
              <a:latin typeface="Myriad Pro"/>
              <a:cs typeface="Arial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151326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1_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1_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1_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79C7E25D44C694E88C6DBABD5A61165" ma:contentTypeVersion="4" ma:contentTypeDescription="Create a new document." ma:contentTypeScope="" ma:versionID="7e3c6689b4e22f60b9818967f9ed6194">
  <xsd:schema xmlns:xsd="http://www.w3.org/2001/XMLSchema" xmlns:xs="http://www.w3.org/2001/XMLSchema" xmlns:p="http://schemas.microsoft.com/office/2006/metadata/properties" xmlns:ns2="e3121e44-d470-46bc-a90f-696703ab6020" xmlns:ns3="a3064355-cc8a-4dc6-9eef-a70e51eeda08" targetNamespace="http://schemas.microsoft.com/office/2006/metadata/properties" ma:root="true" ma:fieldsID="04ef1b3cbba1946b48679bab067db518" ns2:_="" ns3:_="">
    <xsd:import namespace="e3121e44-d470-46bc-a90f-696703ab6020"/>
    <xsd:import namespace="a3064355-cc8a-4dc6-9eef-a70e51eeda0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3121e44-d470-46bc-a90f-696703ab602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3064355-cc8a-4dc6-9eef-a70e51eeda08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a3064355-cc8a-4dc6-9eef-a70e51eeda08">
      <UserInfo>
        <DisplayName>OMER BIN ALI BAJUBAIR</DisplayName>
        <AccountId>12</AccountId>
        <AccountType/>
      </UserInfo>
    </SharedWithUsers>
  </documentManagement>
</p:properties>
</file>

<file path=customXml/itemProps1.xml><?xml version="1.0" encoding="utf-8"?>
<ds:datastoreItem xmlns:ds="http://schemas.openxmlformats.org/officeDocument/2006/customXml" ds:itemID="{8708BF4A-9A0F-40CB-A4F1-62E8CA5B45E7}">
  <ds:schemaRefs>
    <ds:schemaRef ds:uri="a3064355-cc8a-4dc6-9eef-a70e51eeda08"/>
    <ds:schemaRef ds:uri="e3121e44-d470-46bc-a90f-696703ab6020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6672341F-9E62-48DB-B35E-2522088F90B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14293E3-7C4B-4585-8711-1B4FF0B2772D}">
  <ds:schemaRefs>
    <ds:schemaRef ds:uri="a3064355-cc8a-4dc6-9eef-a70e51eeda08"/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19</Slides>
  <Notes>2</Notes>
  <HiddenSlides>0</HiddenSlide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19</vt:i4>
      </vt:variant>
    </vt:vector>
  </HeadingPairs>
  <TitlesOfParts>
    <vt:vector size="21" baseType="lpstr">
      <vt:lpstr>1_Office Theme</vt:lpstr>
      <vt:lpstr>1_Office Theme</vt:lpstr>
      <vt:lpstr>APPLICATION OF GRAPH THEORY TERM PROJECT PRESENTATION   PROJECT TITLE :  NIU PATHFINDER ( Shortest Distance between NIU Computer Science building and famous eateries and recreational spots in Dekalb )    </vt:lpstr>
      <vt:lpstr>Overview</vt:lpstr>
      <vt:lpstr>Executive Summary </vt:lpstr>
      <vt:lpstr>PowerPoint Presentation</vt:lpstr>
      <vt:lpstr>Output Graphical User Interface </vt:lpstr>
      <vt:lpstr>PowerPoint Presentation</vt:lpstr>
      <vt:lpstr>Directions POP UP window : </vt:lpstr>
      <vt:lpstr>Map Plotting :</vt:lpstr>
      <vt:lpstr>Results  :  </vt:lpstr>
      <vt:lpstr>Data Preparation </vt:lpstr>
      <vt:lpstr>Algorithm for Graph Model </vt:lpstr>
      <vt:lpstr>PowerPoint Presentation</vt:lpstr>
      <vt:lpstr>Working : Google map </vt:lpstr>
      <vt:lpstr>Our Graph :</vt:lpstr>
      <vt:lpstr>PowerPoint Presentation</vt:lpstr>
      <vt:lpstr>The algorithm </vt:lpstr>
      <vt:lpstr>Get the shortest paths</vt:lpstr>
      <vt:lpstr>Programming language &amp; system </vt:lpstr>
      <vt:lpstr>Future Enhancement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OMER BIN ALI BAJUBAIR</dc:creator>
  <cp:revision>186</cp:revision>
  <dcterms:created xsi:type="dcterms:W3CDTF">2020-03-03T18:39:34Z</dcterms:created>
  <dcterms:modified xsi:type="dcterms:W3CDTF">2022-05-03T08:49:45Z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0x010100279C7E25D44C694E88C6DBABD5A61165</vt:lpwstr>
  </property>
</Properties>
</file>